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embeddedFontLst>
    <p:embeddedFont>
      <p:font typeface="Roboto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F91DEC-4E8E-4C86-B7FD-8A878E6E4456}">
  <a:tblStyle styleId="{7FF91DEC-4E8E-4C86-B7FD-8A878E6E44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9"/>
  </p:normalViewPr>
  <p:slideViewPr>
    <p:cSldViewPr snapToGrid="0">
      <p:cViewPr varScale="1">
        <p:scale>
          <a:sx n="132" d="100"/>
          <a:sy n="132" d="100"/>
        </p:scale>
        <p:origin x="46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Soci%C3%A9t%C3%A9_extraterritoriale" TargetMode="External"/><Relationship Id="rId3" Type="http://schemas.openxmlformats.org/officeDocument/2006/relationships/hyperlink" Target="https://fr.wikipedia.org/wiki/Consortium_international_des_journalistes_d%27investigation" TargetMode="External"/><Relationship Id="rId7" Type="http://schemas.openxmlformats.org/officeDocument/2006/relationships/hyperlink" Target="https://fr.wikipedia.org/wiki/Mossack_Fonsec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Panama" TargetMode="External"/><Relationship Id="rId5" Type="http://schemas.openxmlformats.org/officeDocument/2006/relationships/hyperlink" Target="https://fr.wikipedia.org/wiki/Panama_Papers#cite_note-1" TargetMode="External"/><Relationship Id="rId4" Type="http://schemas.openxmlformats.org/officeDocument/2006/relationships/hyperlink" Target="https://fr.wikipedia.org/wiki/Panama_Papers#cite_note-5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19bfc097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19bfc097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Tenté de répondre à ces challenges via ConnectionStudio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1fd69aff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1fd69aff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challenges : intégration, visualisation, requêtage, nettoyage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875c6b5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875c6b5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7f6cff495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7f6cff495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7f6cff495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7f6cff495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d’acceuil du Studio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Boîtes “projets”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7f6cff49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7f6cff49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Colonnes : numéro, nom_entreprise, description_wikipedia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Running example + vrai scénario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7f6cff49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7f6cff49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484cd4c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484cd4c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ICIJ 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Consortium international des journalistes d'investigation</a:t>
            </a:r>
            <a:r>
              <a:rPr lang="en-GB" u="sng" baseline="30000">
                <a:solidFill>
                  <a:schemeClr val="hlink"/>
                </a:solidFill>
                <a:hlinkClick r:id="rId4"/>
              </a:rPr>
              <a:t>5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Les </a:t>
            </a:r>
            <a:r>
              <a:rPr lang="en-GB" b="1" i="1">
                <a:solidFill>
                  <a:schemeClr val="dk1"/>
                </a:solidFill>
              </a:rPr>
              <a:t>Panama Papers</a:t>
            </a:r>
            <a:r>
              <a:rPr lang="en-GB">
                <a:solidFill>
                  <a:schemeClr val="dk1"/>
                </a:solidFill>
              </a:rPr>
              <a:t> (« documents panaméens » en français</a:t>
            </a:r>
            <a:r>
              <a:rPr lang="en-GB" u="sng" baseline="30000">
                <a:solidFill>
                  <a:schemeClr val="hlink"/>
                </a:solidFill>
                <a:hlinkClick r:id="rId5"/>
              </a:rPr>
              <a:t>1</a:t>
            </a:r>
            <a:r>
              <a:rPr lang="en-GB">
                <a:solidFill>
                  <a:schemeClr val="dk1"/>
                </a:solidFill>
              </a:rPr>
              <a:t>) désignent la fuite de plus de 11,5 millions de documents confidentiels issus du cabinet d'avocats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panaméen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Mossack Fonseca</a:t>
            </a:r>
            <a:r>
              <a:rPr lang="en-GB">
                <a:solidFill>
                  <a:schemeClr val="dk1"/>
                </a:solidFill>
              </a:rPr>
              <a:t>, détaillant des informations sur plus de 214 000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sociétés </a:t>
            </a:r>
            <a:r>
              <a:rPr lang="en-GB" i="1" u="sng">
                <a:solidFill>
                  <a:schemeClr val="hlink"/>
                </a:solidFill>
                <a:hlinkClick r:id="rId8"/>
              </a:rPr>
              <a:t>offshore</a:t>
            </a:r>
            <a:r>
              <a:rPr lang="en-GB">
                <a:solidFill>
                  <a:schemeClr val="dk1"/>
                </a:solidFill>
              </a:rPr>
              <a:t> ainsi que les noms des actionnaires de ces sociétés. Parmi eux se trouvent des hommes politiques, des milliardaires, des sportifs de haut niveau ou des célébrités.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484cd4c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484cd4c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484cd4ca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484cd4ca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596176e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596176e2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47e9f28a8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47e9f28a8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 renseigner un peu sur Stanford et Flair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7f6cff495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7f6cff495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Charger le CSV + options extraction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7f6cff495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7f6cff495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Il est difficile de :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Avoir une bonne idée des entités trouvées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</a:rPr>
              <a:t>Avoir une bonne idée de la structure des données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</a:rPr>
              <a:t>Savoir “quoi chercher” / “comment interroger” les données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596176e2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596176e2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Distribution d’entités par types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Nuage des 100 entités les plus fréquentes (</a:t>
            </a:r>
            <a:r>
              <a:rPr lang="en-GB" sz="1800" i="1">
                <a:solidFill>
                  <a:schemeClr val="dk1"/>
                </a:solidFill>
              </a:rPr>
              <a:t>tag cloud</a:t>
            </a:r>
            <a:r>
              <a:rPr lang="en-GB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Distribution des types d’entités par fichier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Liste des 100 entités les plus partagées parmi le plus de sources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Tous les graphiques/tableaux sont exportables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7f6cff495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7f6cff495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\c cl_cac40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Onglet “stats”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Décrire les 4 graphiques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802a0b7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802a0b7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Montrer les stats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8802a0b7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8802a0b7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Montrer les stats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8802a0b7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8802a0b7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Montrer les stats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8802a0b7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8802a0b7f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Montrer les stats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596176e2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596176e2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802e089c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802e089c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Focalisé sur données hétérogènes, complexes, larges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algos efficaces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8802a0b7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8802a0b7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\c cl_cac40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 sur CSV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XMark ? (</a:t>
            </a:r>
            <a:r>
              <a:rPr lang="en-GB">
                <a:solidFill>
                  <a:schemeClr val="dk1"/>
                </a:solidFill>
              </a:rPr>
              <a:t>site de ventes aux enchères)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8802a0b7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8802a0b7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8802a0b7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8802a0b7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Expliquer ce qu’est XMark: document XML ; site web d’achat et de vente d’objets via des enchères ; catégories de produits et d’intérêt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7f6cff495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7f6cff495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</a:rPr>
              <a:t>Même avec des bonnes visualisations et statistiques, il est difficile de :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</a:rPr>
              <a:t>Savoir “quoi chercher” / “comment interroger” les données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</a:rPr>
              <a:t>Comprendre les connexions entre les entités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8802a0b7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8802a0b7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875c6b59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875c6b59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5596176e2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5596176e2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8802a0b7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8802a0b7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\c cl_cac40 → connecter ORG et LOC → chercher “Luxembourg”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8802a0b7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8802a0b7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6259db6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56259db6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PubMed PERS/ORG (données d’articles scient. bio-medical)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6a84e3b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6a84e3b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8802a0b7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8802a0b7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Montrer keyword search d’abord sur CAC40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875c6b59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875c6b59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Montrer keyword search d’abord sur CAC40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4aee138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4aee138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\c cl_cac40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“Visualisation du graphe”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Airbus Engie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1er résultat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875c6b5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875c6b5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Montrer keyword search d’abord sur CAC40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875c6b59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875c6b59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Montrer keyword search d’abord sur CAC40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875c6b59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875c6b59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Montrer keyword search d’abord sur CAC40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7f6cff495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57f6cff495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e4aee1386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e4aee1386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Expliquer chemin (aussi en #val et extract:)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Chemin 1 : SIMPLE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row.nom_entreprise.#val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Chemin 2 : JOIN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row.description_wikipedia.#val ligne texte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row.description_wikipedia.#val.extract:o ligne enterprise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row.nom_entreprise.#val.extract:o ligne2 entreprise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Chemin 3 : modifier SQL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“WHERE p1.ligne &lt;&gt; p2.ligne2 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Expliquer comment lire les résultats : entêtes tableau, lignes, valeurs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58802a0b7f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58802a0b7f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8802a0b7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8802a0b7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802e089c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802e089c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e4aee1386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e4aee1386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57f6cff495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57f6cff495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</a:rPr>
              <a:t>Même avec des bonnes visualisations et des requêtes, on se rend compte que :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</a:rPr>
              <a:t>Les données ne sont pas souvent “propres”... 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</a:rPr>
              <a:t>Elles ne se connectent pas bien entre elles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</a:rPr>
              <a:t>Le nettoyage est long et fastidieux / difficile à faire sur de grandes données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7f6cff495_1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57f6cff495_1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Nom entreprise contient des lieux et des personnes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sûrement une faute de l’extracteur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on peut corriger avec une politique d’extraction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4aee1386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4aee1386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Nom entreprise contient des lieux et des personnes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sûrement une faute de l’extracteur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on peut corriger avec une politique d’extraction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row.nom_entreprise.#val Organization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4aee1386f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e4aee1386f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Nom entreprise contient des lieux et des personnes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sûrement une faute de l’extracteur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on peut corriger avec une politique d’extraction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4aee1386f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e4aee1386f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Nom entreprise contient des lieux et des personnes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sûrement une faute de l’extracteur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on peut corriger avec une politique d’extraction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57f6cff495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57f6cff495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label FROM nodes WHERE lower(label) LIKE 'credit agricole%' LIMIT 10;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4aee1386f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4aee1386f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56259db6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56259db6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Construire une requête qui donne pour chaque déclarant son type de mandat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- declarations.declaration.general.declarant.nom#val name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- declarations.declaration.general.mandat.label#val name of their position</a:t>
            </a:r>
            <a:endParaRPr/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Plus il y a d’éléments dans les fragments de requêtes, plus c’est long → dès qu’on peut simplifier, il faut le faire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e4aee1386f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e4aee1386f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Construire une requête qui donne pour le nombre de personnes par type de mandat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- declarations.declaration.general.declarant.nom#val name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- declarations.declaration.general.mandat.label#val name of their position → COUNT </a:t>
            </a:r>
            <a:endParaRPr/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8802a0b7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8802a0b7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challenges : intégration, visualisation, requêtage, nettoyage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e4aee1386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e4aee1386f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Construire une requête qui donne pour le nombre de personnes par type de mandat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- declarations.declaration.general.declarant.nom#val name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/>
              <a:t>- declarations.declaration.general.mandat.label#val name of their position → COUNT </a:t>
            </a:r>
            <a:endParaRPr/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596176e2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5596176e2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Logiciel codé en Java, disponible sur le site de ConnectionStudio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19bfc09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19bfc09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challenges : intégration, visualisation, requêtage, nettoyage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1fd69af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1fd69af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challenges : intégration, visualisation, requêtage, nettoyage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596176e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596176e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Tenté de répondre à ces challenges via ConnectionStudio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nguistiqu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mailto:ioana.manolescu@inria.fr" TargetMode="External"/><Relationship Id="rId4" Type="http://schemas.openxmlformats.org/officeDocument/2006/relationships/hyperlink" Target="https://project.inria.fr/connectionstudio/f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295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u="sng">
                <a:highlight>
                  <a:schemeClr val="lt1"/>
                </a:highlight>
              </a:rPr>
              <a:t>Intelligence Artificielle </a:t>
            </a:r>
            <a:endParaRPr sz="4900" u="sng"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highlight>
                  <a:schemeClr val="lt1"/>
                </a:highlight>
              </a:rPr>
              <a:t>un outil au service de l’investigation</a:t>
            </a:r>
            <a:endParaRPr sz="4000">
              <a:highlight>
                <a:schemeClr val="lt1"/>
              </a:highlight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6725"/>
            <a:ext cx="8520600" cy="1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262626"/>
                </a:solidFill>
                <a:highlight>
                  <a:schemeClr val="lt1"/>
                </a:highlight>
              </a:rPr>
              <a:t>Nelly Barret, Madhulika Mohanty</a:t>
            </a:r>
            <a:endParaRPr sz="1800" b="1" dirty="0">
              <a:solidFill>
                <a:srgbClr val="262626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62626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262626"/>
                </a:solidFill>
                <a:highlight>
                  <a:schemeClr val="lt1"/>
                </a:highlight>
              </a:rPr>
              <a:t>Inria </a:t>
            </a:r>
            <a:r>
              <a:rPr lang="en-GB" sz="1800" b="1" dirty="0" err="1">
                <a:solidFill>
                  <a:srgbClr val="262626"/>
                </a:solidFill>
                <a:highlight>
                  <a:schemeClr val="lt1"/>
                </a:highlight>
              </a:rPr>
              <a:t>Saclay</a:t>
            </a:r>
            <a:r>
              <a:rPr lang="en-GB" sz="1800" b="1" dirty="0">
                <a:solidFill>
                  <a:srgbClr val="262626"/>
                </a:solidFill>
                <a:highlight>
                  <a:schemeClr val="lt1"/>
                </a:highlight>
              </a:rPr>
              <a:t> &amp; </a:t>
            </a:r>
            <a:r>
              <a:rPr lang="en-GB" sz="1800" b="1" dirty="0" err="1">
                <a:solidFill>
                  <a:srgbClr val="262626"/>
                </a:solidFill>
                <a:highlight>
                  <a:schemeClr val="lt1"/>
                </a:highlight>
              </a:rPr>
              <a:t>Institut</a:t>
            </a:r>
            <a:r>
              <a:rPr lang="en-GB" sz="1800" b="1" dirty="0">
                <a:solidFill>
                  <a:srgbClr val="262626"/>
                </a:solidFill>
                <a:highlight>
                  <a:schemeClr val="lt1"/>
                </a:highlight>
              </a:rPr>
              <a:t> Polytechnique de Paris</a:t>
            </a:r>
            <a:endParaRPr sz="1800" b="1" dirty="0">
              <a:solidFill>
                <a:srgbClr val="262626"/>
              </a:solidFill>
              <a:highlight>
                <a:schemeClr val="lt1"/>
              </a:highlight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1" y="4188971"/>
            <a:ext cx="181417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325" y="3575625"/>
            <a:ext cx="1211676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>
            <a:off x="651900" y="1152475"/>
            <a:ext cx="7840200" cy="509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>
                <a:solidFill>
                  <a:schemeClr val="dk1"/>
                </a:solidFill>
              </a:rPr>
              <a:t>Comment faciliter l’investigation de sources très hétérogènes ?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Problématique &amp; approche</a:t>
            </a:r>
            <a:endParaRPr sz="3600"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l="67608" t="40635" r="7398"/>
          <a:stretch/>
        </p:blipFill>
        <p:spPr>
          <a:xfrm>
            <a:off x="6819900" y="3200400"/>
            <a:ext cx="14569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l="50980" t="40635" r="31699"/>
          <a:stretch/>
        </p:blipFill>
        <p:spPr>
          <a:xfrm>
            <a:off x="5120100" y="3200400"/>
            <a:ext cx="10096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l="28759" t="40635" r="49285"/>
          <a:stretch/>
        </p:blipFill>
        <p:spPr>
          <a:xfrm>
            <a:off x="2886075" y="3200400"/>
            <a:ext cx="1279876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l="6698" t="40635" r="71345"/>
          <a:stretch/>
        </p:blipFill>
        <p:spPr>
          <a:xfrm>
            <a:off x="1209675" y="3200400"/>
            <a:ext cx="1279876" cy="17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1892250" y="2339700"/>
            <a:ext cx="5359500" cy="658500"/>
          </a:xfrm>
          <a:prstGeom prst="wedgeEllipseCallout">
            <a:avLst>
              <a:gd name="adj1" fmla="val -13149"/>
              <a:gd name="adj2" fmla="val 157879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All of them!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l="67608" t="40635" r="7398"/>
          <a:stretch/>
        </p:blipFill>
        <p:spPr>
          <a:xfrm>
            <a:off x="6006225" y="3202200"/>
            <a:ext cx="14569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3">
            <a:alphaModFix/>
          </a:blip>
          <a:srcRect l="28759" t="40635" r="49285"/>
          <a:stretch/>
        </p:blipFill>
        <p:spPr>
          <a:xfrm>
            <a:off x="3571875" y="3209550"/>
            <a:ext cx="1279876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l="6698" t="40635" r="71345"/>
          <a:stretch/>
        </p:blipFill>
        <p:spPr>
          <a:xfrm>
            <a:off x="1285875" y="3133350"/>
            <a:ext cx="1279876" cy="17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651900" y="1152475"/>
            <a:ext cx="7840200" cy="509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</a:rPr>
              <a:t>Comment faciliter l’investigation de sources très hétérogènes ?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Problématique &amp; approche</a:t>
            </a:r>
            <a:endParaRPr sz="3600"/>
          </a:p>
        </p:txBody>
      </p:sp>
      <p:sp>
        <p:nvSpPr>
          <p:cNvPr id="201" name="Google Shape;201;p23"/>
          <p:cNvSpPr/>
          <p:nvPr/>
        </p:nvSpPr>
        <p:spPr>
          <a:xfrm>
            <a:off x="1892250" y="2339700"/>
            <a:ext cx="5359500" cy="658500"/>
          </a:xfrm>
          <a:prstGeom prst="wedgeEllipseCallout">
            <a:avLst>
              <a:gd name="adj1" fmla="val -389"/>
              <a:gd name="adj2" fmla="val 125661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All of them!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311700" y="298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ConnectionStudio</a:t>
            </a:r>
            <a:endParaRPr sz="3600"/>
          </a:p>
        </p:txBody>
      </p:sp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ConnectionStudio est un outil qui 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Intègre des données hétérogènes de manière unifiée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Identifie les entités : lieux, personnes, entreprises, …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Permet de visualiser et interagir avec les données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026" y="819238"/>
            <a:ext cx="3952050" cy="35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311700" y="1990675"/>
            <a:ext cx="2366700" cy="1590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235500" y="1990675"/>
            <a:ext cx="2444700" cy="18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>
                <a:solidFill>
                  <a:schemeClr val="dk1"/>
                </a:solidFill>
              </a:rPr>
              <a:t>Comment faciliter l’investigation de sources très hétérogènes ?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Problématique &amp; approche</a:t>
            </a:r>
            <a:endParaRPr sz="3600"/>
          </a:p>
        </p:txBody>
      </p:sp>
      <p:sp>
        <p:nvSpPr>
          <p:cNvPr id="216" name="Google Shape;216;p25"/>
          <p:cNvSpPr/>
          <p:nvPr/>
        </p:nvSpPr>
        <p:spPr>
          <a:xfrm>
            <a:off x="6481800" y="2406950"/>
            <a:ext cx="1538100" cy="20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3019425" y="3038475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750" y="925700"/>
            <a:ext cx="4522899" cy="4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ConnectionStudio</a:t>
            </a:r>
            <a:endParaRPr sz="3600"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51623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/>
          <p:nvPr/>
        </p:nvSpPr>
        <p:spPr>
          <a:xfrm>
            <a:off x="7778925" y="1756150"/>
            <a:ext cx="1053300" cy="367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311700" y="2123650"/>
            <a:ext cx="8618400" cy="156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2804400" y="3686375"/>
            <a:ext cx="575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Les projets déjà créés</a:t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773975" y="4148100"/>
            <a:ext cx="83151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Un projet = tous les fichiers concernant la même thématique.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20"/>
              <a:t>Introduction aux données : CAC40</a:t>
            </a:r>
            <a:endParaRPr sz="3620"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  <a:highlight>
                  <a:schemeClr val="lt1"/>
                </a:highlight>
              </a:rPr>
              <a:t>CAC40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 : 40 sociétés, de différentes branches d'activités, qui reflètent la tendance globale de l'économie des grandes entreprises françaises.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87" y="2097925"/>
            <a:ext cx="8641823" cy="28398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6481800" y="2406950"/>
            <a:ext cx="1538100" cy="20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863" y="116475"/>
            <a:ext cx="5530276" cy="491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Graphe</a:t>
            </a:r>
            <a:endParaRPr sz="3600"/>
          </a:p>
        </p:txBody>
      </p:sp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881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Le </a:t>
            </a:r>
            <a:r>
              <a:rPr lang="en-GB" b="1">
                <a:solidFill>
                  <a:schemeClr val="dk1"/>
                </a:solidFill>
              </a:rPr>
              <a:t>paradigme “graphe”</a:t>
            </a:r>
            <a:r>
              <a:rPr lang="en-GB">
                <a:solidFill>
                  <a:schemeClr val="dk1"/>
                </a:solidFill>
              </a:rPr>
              <a:t> décrit 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Des objets (</a:t>
            </a:r>
            <a:r>
              <a:rPr lang="en-GB" i="1">
                <a:solidFill>
                  <a:schemeClr val="dk1"/>
                </a:solidFill>
              </a:rPr>
              <a:t>noeuds</a:t>
            </a:r>
            <a:r>
              <a:rPr lang="en-GB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Connectés par des liens (</a:t>
            </a:r>
            <a:r>
              <a:rPr lang="en-GB" i="1">
                <a:solidFill>
                  <a:schemeClr val="dk1"/>
                </a:solidFill>
              </a:rPr>
              <a:t>arêtes</a:t>
            </a:r>
            <a:r>
              <a:rPr lang="en-GB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Beaucoup utilisé car très </a:t>
            </a:r>
            <a:r>
              <a:rPr lang="en-GB" b="1">
                <a:solidFill>
                  <a:schemeClr val="dk1"/>
                </a:solidFill>
              </a:rPr>
              <a:t>flexible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88" y="2978550"/>
            <a:ext cx="1906026" cy="1536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950" y="2908526"/>
            <a:ext cx="2731501" cy="16067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3024" y="2856900"/>
            <a:ext cx="2053573" cy="1658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1" name="Google Shape;251;p29"/>
          <p:cNvSpPr txBox="1"/>
          <p:nvPr/>
        </p:nvSpPr>
        <p:spPr>
          <a:xfrm>
            <a:off x="51500" y="4504825"/>
            <a:ext cx="26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Neurones du cerveau humain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2807475" y="4504825"/>
            <a:ext cx="32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Vols internationaux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6314475" y="4504825"/>
            <a:ext cx="27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Personnages dans “Star Wars”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6314475" y="1990225"/>
            <a:ext cx="27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Panama papers (données ICIJ)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1300" y="361450"/>
            <a:ext cx="2624673" cy="1476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Extraction d’entités </a:t>
            </a:r>
            <a:endParaRPr sz="36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Extraction d’entités simples :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Email, date, site Web, …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Extraction d’entité nommées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Expression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linguistique</a:t>
            </a:r>
            <a:r>
              <a:rPr lang="en-GB">
                <a:solidFill>
                  <a:schemeClr val="dk1"/>
                </a:solidFill>
              </a:rPr>
              <a:t> référentielle: personnes, lieux, organisations, …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Complexe à identifier → fait par des modèles de langage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38" y="3216899"/>
            <a:ext cx="8325126" cy="16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Annotation sémantique</a:t>
            </a:r>
            <a:endParaRPr sz="360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Connexion entre les entités nommées quand elles sont </a:t>
            </a:r>
            <a:r>
              <a:rPr lang="en-GB" i="1">
                <a:solidFill>
                  <a:schemeClr val="dk1"/>
                </a:solidFill>
              </a:rPr>
              <a:t>similaires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Plusieurs similarités : exactes, approximatives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Unification possible quand similarité totale → - de noeuds et + de connexions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150" y="3764388"/>
            <a:ext cx="2122150" cy="804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375" y="2798643"/>
            <a:ext cx="1980175" cy="18180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1" name="Google Shape;271;p31"/>
          <p:cNvSpPr txBox="1"/>
          <p:nvPr/>
        </p:nvSpPr>
        <p:spPr>
          <a:xfrm>
            <a:off x="531375" y="4568875"/>
            <a:ext cx="26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Similarité approximative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3540575" y="4568875"/>
            <a:ext cx="26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Similarité exacte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00" y="3437699"/>
            <a:ext cx="2955100" cy="1067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4" name="Google Shape;274;p31"/>
          <p:cNvSpPr txBox="1"/>
          <p:nvPr/>
        </p:nvSpPr>
        <p:spPr>
          <a:xfrm>
            <a:off x="6369600" y="4568875"/>
            <a:ext cx="26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Fusion des entités identiques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20"/>
              <a:t>Qui sommes nous ?</a:t>
            </a:r>
            <a:endParaRPr sz="362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Nous faisons partie de l’</a:t>
            </a:r>
            <a:r>
              <a:rPr lang="en-GB" sz="2000" b="1">
                <a:solidFill>
                  <a:schemeClr val="dk1"/>
                </a:solidFill>
                <a:highlight>
                  <a:schemeClr val="lt1"/>
                </a:highlight>
              </a:rPr>
              <a:t>équipe de recherche CEDAR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 (</a:t>
            </a:r>
            <a:r>
              <a:rPr lang="en-GB" sz="2000">
                <a:solidFill>
                  <a:schemeClr val="dk1"/>
                </a:solidFill>
              </a:rPr>
              <a:t>Rich Data Analytics at Cloud scale) à </a:t>
            </a:r>
            <a:r>
              <a:rPr lang="en-GB" sz="2000" b="1">
                <a:solidFill>
                  <a:schemeClr val="dk1"/>
                </a:solidFill>
              </a:rPr>
              <a:t>Inria Saclay</a:t>
            </a:r>
            <a:r>
              <a:rPr lang="en-GB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225" y="2129025"/>
            <a:ext cx="1426425" cy="14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50" y="2194525"/>
            <a:ext cx="915501" cy="13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200" y="2194524"/>
            <a:ext cx="1348826" cy="1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3750" y="2209537"/>
            <a:ext cx="1348824" cy="1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1250" y="2129027"/>
            <a:ext cx="1426425" cy="1426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38225" y="3500350"/>
            <a:ext cx="1850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highlight>
                  <a:schemeClr val="lt1"/>
                </a:highlight>
              </a:rPr>
              <a:t>Nelly Barret</a:t>
            </a:r>
            <a:endParaRPr sz="17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Doctorante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Inria &amp; IPP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764150" y="3497150"/>
            <a:ext cx="1662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highlight>
                  <a:schemeClr val="lt1"/>
                </a:highlight>
              </a:rPr>
              <a:t>Simon Ebel</a:t>
            </a:r>
            <a:endParaRPr sz="17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Ingénieur recherche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Inria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619350" y="3479275"/>
            <a:ext cx="1905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highlight>
                  <a:schemeClr val="lt1"/>
                </a:highlight>
              </a:rPr>
              <a:t>Théo Galizzi</a:t>
            </a:r>
            <a:endParaRPr sz="17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Ingénieur recherche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Inria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386600" y="3482150"/>
            <a:ext cx="2156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highlight>
                  <a:schemeClr val="lt1"/>
                </a:highlight>
              </a:rPr>
              <a:t>Ioana Manolescu</a:t>
            </a:r>
            <a:endParaRPr sz="17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Chercheure et chef d’équipe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Inria &amp; IPP</a:t>
            </a:r>
            <a:endParaRPr sz="1700" b="1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7416300" y="3514150"/>
            <a:ext cx="1975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highlight>
                  <a:schemeClr val="lt1"/>
                </a:highlight>
              </a:rPr>
              <a:t>Madhulika Mohanty</a:t>
            </a:r>
            <a:endParaRPr sz="17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Post-doctorante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chemeClr val="lt1"/>
                </a:highlight>
              </a:rPr>
              <a:t>Inria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Chargement des sources de données</a:t>
            </a:r>
            <a:endParaRPr sz="3600"/>
          </a:p>
        </p:txBody>
      </p:sp>
      <p:sp>
        <p:nvSpPr>
          <p:cNvPr id="280" name="Google Shape;28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0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Les donnés sont modélisées selon le paradigme “graphe”: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Un </a:t>
            </a:r>
            <a:r>
              <a:rPr lang="en-GB" b="1">
                <a:solidFill>
                  <a:schemeClr val="dk1"/>
                </a:solidFill>
              </a:rPr>
              <a:t>noeud</a:t>
            </a:r>
            <a:r>
              <a:rPr lang="en-GB">
                <a:solidFill>
                  <a:schemeClr val="dk1"/>
                </a:solidFill>
              </a:rPr>
              <a:t> est une </a:t>
            </a:r>
            <a:r>
              <a:rPr lang="en-GB" b="1">
                <a:solidFill>
                  <a:schemeClr val="dk1"/>
                </a:solidFill>
              </a:rPr>
              <a:t>petite portion d’information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Les </a:t>
            </a:r>
            <a:r>
              <a:rPr lang="en-GB" b="1">
                <a:solidFill>
                  <a:schemeClr val="dk1"/>
                </a:solidFill>
              </a:rPr>
              <a:t>liens</a:t>
            </a:r>
            <a:r>
              <a:rPr lang="en-GB">
                <a:solidFill>
                  <a:schemeClr val="dk1"/>
                </a:solidFill>
              </a:rPr>
              <a:t> connectent les noeuds pour reconstituer </a:t>
            </a:r>
            <a:r>
              <a:rPr lang="en-GB" b="1">
                <a:solidFill>
                  <a:schemeClr val="dk1"/>
                </a:solidFill>
              </a:rPr>
              <a:t>la sémantique logique</a:t>
            </a:r>
            <a:r>
              <a:rPr lang="en-GB">
                <a:solidFill>
                  <a:schemeClr val="dk1"/>
                </a:solidFill>
              </a:rPr>
              <a:t> du fichier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L’extraction d’entités nommées est appliqué sur chaque noeud valeur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2 modèles linguistiques : celui de Stanford et celui de FLAIR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2 langues : français ou anglais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Les noeuds qui contiennent des informations identiques sont fusionnés → connexions entre les sources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Introduction aux données : CAC40</a:t>
            </a:r>
            <a:endParaRPr sz="3600"/>
          </a:p>
        </p:txBody>
      </p:sp>
      <p:sp>
        <p:nvSpPr>
          <p:cNvPr id="286" name="Google Shape;286;p33"/>
          <p:cNvSpPr txBox="1">
            <a:spLocks noGrp="1"/>
          </p:cNvSpPr>
          <p:nvPr>
            <p:ph type="body" idx="1"/>
          </p:nvPr>
        </p:nvSpPr>
        <p:spPr>
          <a:xfrm>
            <a:off x="311700" y="3857625"/>
            <a:ext cx="85206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Graphe de données correspondant au CSV du CAC40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3025"/>
            <a:ext cx="8839204" cy="17609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/>
          <p:nvPr/>
        </p:nvSpPr>
        <p:spPr>
          <a:xfrm>
            <a:off x="6481800" y="2406950"/>
            <a:ext cx="1538100" cy="20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950" y="76200"/>
            <a:ext cx="5636526" cy="500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Visualisation 1 : statistiques</a:t>
            </a:r>
            <a:endParaRPr sz="3600"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Comment avoir une bonne idée des entités détectées ?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Distribution d’entités par types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Nuage des 100 entités les plus fréquentes (</a:t>
            </a:r>
            <a:r>
              <a:rPr lang="en-GB" i="1">
                <a:solidFill>
                  <a:schemeClr val="dk1"/>
                </a:solidFill>
              </a:rPr>
              <a:t>tag cloud</a:t>
            </a:r>
            <a:r>
              <a:rPr lang="en-GB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Distribution des types d’entités par fichier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Liste des 100 entités les plus partagées parmi le plus de sources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Tous les graphiques/tableaux sont exportables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 sz="3600"/>
              <a:t>Visualisation 1 : statistiques</a:t>
            </a:r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Visualisation 1 : statistiques</a:t>
            </a:r>
            <a:endParaRPr/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938" y="1098100"/>
            <a:ext cx="6884134" cy="38209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Visualisation 1 : statistiques</a:t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062" y="1095950"/>
            <a:ext cx="5715874" cy="39131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Visualisation 1 : statistiques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" y="1673975"/>
            <a:ext cx="9042273" cy="212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Visualisation 1 : statistiques</a:t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63" y="1077050"/>
            <a:ext cx="7555676" cy="3958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Visualisation 2 : structure d’un fichier</a:t>
            </a:r>
            <a:endParaRPr sz="3600"/>
          </a:p>
        </p:txBody>
      </p:sp>
      <p:sp>
        <p:nvSpPr>
          <p:cNvPr id="335" name="Google Shape;33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highlight>
                  <a:schemeClr val="lt1"/>
                </a:highlight>
              </a:rPr>
              <a:t>Comment avoir une bonne idée de la structure d’un fichier ?</a:t>
            </a:r>
            <a:endParaRPr>
              <a:solidFill>
                <a:srgbClr val="0000FF"/>
              </a:solidFill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Une source de données peut être vue comme 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Un ou plusieurs ensembles d’entités similaires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Un ensemble de relations qui les connectent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Résultat : une </a:t>
            </a:r>
            <a:r>
              <a:rPr lang="en-GB" b="1">
                <a:solidFill>
                  <a:srgbClr val="0000FF"/>
                </a:solidFill>
                <a:highlight>
                  <a:schemeClr val="lt1"/>
                </a:highlight>
              </a:rPr>
              <a:t>description orientée utilisateur </a:t>
            </a:r>
            <a:endParaRPr b="1">
              <a:solidFill>
                <a:srgbClr val="0000F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L’équipe CEDAR</a:t>
            </a:r>
            <a:endParaRPr sz="3600"/>
          </a:p>
        </p:txBody>
      </p:sp>
      <p:sp>
        <p:nvSpPr>
          <p:cNvPr id="79" name="Google Shape;79;p15"/>
          <p:cNvSpPr/>
          <p:nvPr/>
        </p:nvSpPr>
        <p:spPr>
          <a:xfrm>
            <a:off x="1197162" y="1017725"/>
            <a:ext cx="6749676" cy="389793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431700" y="2597225"/>
            <a:ext cx="204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Données complexes</a:t>
            </a:r>
            <a:endParaRPr sz="1800"/>
          </a:p>
        </p:txBody>
      </p:sp>
      <p:sp>
        <p:nvSpPr>
          <p:cNvPr id="81" name="Google Shape;81;p15"/>
          <p:cNvSpPr txBox="1"/>
          <p:nvPr/>
        </p:nvSpPr>
        <p:spPr>
          <a:xfrm>
            <a:off x="2108825" y="1500838"/>
            <a:ext cx="267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Données hétérogènes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2059475" y="3613800"/>
            <a:ext cx="276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Traitements mixtes (DB/ML)</a:t>
            </a:r>
            <a:endParaRPr sz="1800"/>
          </a:p>
        </p:txBody>
      </p:sp>
      <p:sp>
        <p:nvSpPr>
          <p:cNvPr id="83" name="Google Shape;83;p15"/>
          <p:cNvSpPr txBox="1"/>
          <p:nvPr/>
        </p:nvSpPr>
        <p:spPr>
          <a:xfrm>
            <a:off x="6375050" y="2623313"/>
            <a:ext cx="217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Big Data</a:t>
            </a:r>
            <a:endParaRPr sz="1800"/>
          </a:p>
        </p:txBody>
      </p:sp>
      <p:sp>
        <p:nvSpPr>
          <p:cNvPr id="84" name="Google Shape;84;p15"/>
          <p:cNvSpPr txBox="1"/>
          <p:nvPr/>
        </p:nvSpPr>
        <p:spPr>
          <a:xfrm>
            <a:off x="4432075" y="3563100"/>
            <a:ext cx="252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Algorithmes efficaces (temps, complexité)</a:t>
            </a:r>
            <a:endParaRPr sz="1800"/>
          </a:p>
        </p:txBody>
      </p:sp>
      <p:sp>
        <p:nvSpPr>
          <p:cNvPr id="85" name="Google Shape;85;p15"/>
          <p:cNvSpPr txBox="1"/>
          <p:nvPr/>
        </p:nvSpPr>
        <p:spPr>
          <a:xfrm>
            <a:off x="4783425" y="1500825"/>
            <a:ext cx="289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Données à grande échelle</a:t>
            </a:r>
            <a:endParaRPr sz="1800"/>
          </a:p>
        </p:txBody>
      </p:sp>
      <p:sp>
        <p:nvSpPr>
          <p:cNvPr id="86" name="Google Shape;86;p15"/>
          <p:cNvSpPr/>
          <p:nvPr/>
        </p:nvSpPr>
        <p:spPr>
          <a:xfrm>
            <a:off x="3308850" y="1988663"/>
            <a:ext cx="2526300" cy="1548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Équipe CEDAR</a:t>
            </a:r>
            <a:endParaRPr sz="2000"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576" y="2445665"/>
            <a:ext cx="898850" cy="10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1" y="4188971"/>
            <a:ext cx="1814173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Visualisation 2 : structure d’un fichier</a:t>
            </a:r>
            <a:endParaRPr sz="3600"/>
          </a:p>
        </p:txBody>
      </p:sp>
      <p:sp>
        <p:nvSpPr>
          <p:cNvPr id="341" name="Google Shape;34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 sz="3600"/>
              <a:t>Visualisation 2 : structure d’un fichier</a:t>
            </a:r>
            <a:endParaRPr/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1870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Visualisation 2 : structure d’un fichier</a:t>
            </a:r>
            <a:endParaRPr/>
          </a:p>
        </p:txBody>
      </p:sp>
      <p:pic>
        <p:nvPicPr>
          <p:cNvPr id="353" name="Google Shape;353;p44"/>
          <p:cNvPicPr preferRelativeResize="0"/>
          <p:nvPr/>
        </p:nvPicPr>
        <p:blipFill rotWithShape="1">
          <a:blip r:embed="rId3">
            <a:alphaModFix/>
          </a:blip>
          <a:srcRect l="17083" t="6260" r="15068" b="2205"/>
          <a:stretch/>
        </p:blipFill>
        <p:spPr>
          <a:xfrm>
            <a:off x="1377875" y="1017725"/>
            <a:ext cx="6388250" cy="40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/>
          <p:nvPr/>
        </p:nvSpPr>
        <p:spPr>
          <a:xfrm>
            <a:off x="6481800" y="2406950"/>
            <a:ext cx="1538100" cy="20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850" y="112425"/>
            <a:ext cx="5523625" cy="49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Requêtes</a:t>
            </a:r>
            <a:endParaRPr sz="3600"/>
          </a:p>
        </p:txBody>
      </p:sp>
      <p:graphicFrame>
        <p:nvGraphicFramePr>
          <p:cNvPr id="365" name="Google Shape;365;p46"/>
          <p:cNvGraphicFramePr/>
          <p:nvPr/>
        </p:nvGraphicFramePr>
        <p:xfrm>
          <a:off x="335338" y="200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{7FF91DEC-4E8E-4C86-B7FD-8A878E6E4456}</a:tableStyleId>
              </a:tblPr>
              <a:tblGrid>
                <a:gridCol w="140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Par </a:t>
                      </a:r>
                      <a:r>
                        <a:rPr lang="en-GB" sz="1800" b="1">
                          <a:solidFill>
                            <a:srgbClr val="0000FF"/>
                          </a:solidFill>
                        </a:rPr>
                        <a:t>mot(s)-clé(s)</a:t>
                      </a:r>
                      <a:endParaRPr sz="18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Avec le </a:t>
                      </a:r>
                      <a:r>
                        <a:rPr lang="en-GB" sz="1800" b="1">
                          <a:solidFill>
                            <a:srgbClr val="0000FF"/>
                          </a:solidFill>
                        </a:rPr>
                        <a:t>langage SQL</a:t>
                      </a:r>
                      <a:endParaRPr sz="18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Requiert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un ou plusieurs mots clés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une requête SQL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Donne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parties du graphe qui contiennent les mots clés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tableau de résultats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Adapté quand/pour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on connaît les mots-clés qui nous intéressent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explorer de grandes données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6" name="Google Shape;36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015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b="1">
                <a:solidFill>
                  <a:srgbClr val="0000FF"/>
                </a:solidFill>
              </a:rPr>
              <a:t>Requête</a:t>
            </a:r>
            <a:r>
              <a:rPr lang="en-GB">
                <a:solidFill>
                  <a:schemeClr val="dk1"/>
                </a:solidFill>
              </a:rPr>
              <a:t> : interrogation des données pour en récupérer un sous-ensemble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2 moyens :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Requêtes</a:t>
            </a:r>
            <a:endParaRPr sz="3600"/>
          </a:p>
        </p:txBody>
      </p:sp>
      <p:graphicFrame>
        <p:nvGraphicFramePr>
          <p:cNvPr id="372" name="Google Shape;372;p47"/>
          <p:cNvGraphicFramePr/>
          <p:nvPr/>
        </p:nvGraphicFramePr>
        <p:xfrm>
          <a:off x="335325" y="1106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{7FF91DEC-4E8E-4C86-B7FD-8A878E6E4456}</a:tableStyleId>
              </a:tblPr>
              <a:tblGrid>
                <a:gridCol w="177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Par </a:t>
                      </a:r>
                      <a:r>
                        <a:rPr lang="en-GB" sz="1200" b="1">
                          <a:solidFill>
                            <a:srgbClr val="0000FF"/>
                          </a:solidFill>
                        </a:rPr>
                        <a:t>mot(s)-clé(s)</a:t>
                      </a:r>
                      <a:endParaRPr sz="12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Avec le </a:t>
                      </a:r>
                      <a:r>
                        <a:rPr lang="en-GB" sz="1200" b="1">
                          <a:solidFill>
                            <a:srgbClr val="0000FF"/>
                          </a:solidFill>
                        </a:rPr>
                        <a:t>langage SQL</a:t>
                      </a:r>
                      <a:endParaRPr sz="1200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Requiert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un ou plusieurs mots clés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une requête SQL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Donne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parties du graphe qui contiennent les mots clés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tableau de résultats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Adapté quand/pour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on connaît les mots-clés qui nous intéressent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explorer de grandes données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3" name="Google Shape;373;p47"/>
          <p:cNvSpPr txBox="1"/>
          <p:nvPr/>
        </p:nvSpPr>
        <p:spPr>
          <a:xfrm>
            <a:off x="754726" y="4749075"/>
            <a:ext cx="35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Requête “Airbus” sur le graphe de données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5436763" y="4749075"/>
            <a:ext cx="30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Requête “Airbus” en SQL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5" name="Google Shape;375;p47"/>
          <p:cNvGrpSpPr/>
          <p:nvPr/>
        </p:nvGrpSpPr>
        <p:grpSpPr>
          <a:xfrm>
            <a:off x="5038001" y="2920434"/>
            <a:ext cx="3690561" cy="1913128"/>
            <a:chOff x="6178450" y="3472744"/>
            <a:chExt cx="2534726" cy="1360882"/>
          </a:xfrm>
        </p:grpSpPr>
        <p:pic>
          <p:nvPicPr>
            <p:cNvPr id="376" name="Google Shape;37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8450" y="3939490"/>
              <a:ext cx="2534726" cy="89413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77" name="Google Shape;377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8450" y="3472744"/>
              <a:ext cx="2534726" cy="45107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78" name="Google Shape;37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25" y="3023625"/>
            <a:ext cx="4283315" cy="1725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1 : Connexions entre entités </a:t>
            </a:r>
            <a:endParaRPr sz="3600"/>
          </a:p>
        </p:txBody>
      </p:sp>
      <p:sp>
        <p:nvSpPr>
          <p:cNvPr id="384" name="Google Shape;384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  <a:highlight>
                  <a:schemeClr val="lt1"/>
                </a:highlight>
              </a:rPr>
              <a:t>Comment trouver comment sont connectées les entités ?</a:t>
            </a:r>
            <a:endParaRPr>
              <a:solidFill>
                <a:srgbClr val="0000FF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Identifie toutes les connexions entre deux types d’entités 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Personnes ↔ Personnes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Personnes ↔ Lieux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Entreprises ↔ Personnes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…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1 : Connexions entre entités </a:t>
            </a:r>
            <a:endParaRPr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1 : Connexions entre entités </a:t>
            </a:r>
            <a:endParaRPr sz="3600"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" y="1230800"/>
            <a:ext cx="8985098" cy="3259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highlight>
                  <a:schemeClr val="lt1"/>
                </a:highlight>
              </a:rPr>
              <a:t>Conflits d’intérêts dans le bio-médical</a:t>
            </a:r>
            <a:endParaRPr sz="3600">
              <a:highlight>
                <a:schemeClr val="lt1"/>
              </a:highlight>
            </a:endParaRPr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1156925"/>
            <a:ext cx="61135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 rot="711236" flipH="1">
            <a:off x="7106349" y="2779538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Organisation de l’atelier</a:t>
            </a:r>
            <a:endParaRPr sz="3600"/>
          </a:p>
        </p:txBody>
      </p:sp>
      <p:sp>
        <p:nvSpPr>
          <p:cNvPr id="95" name="Google Shape;95;p16"/>
          <p:cNvSpPr/>
          <p:nvPr/>
        </p:nvSpPr>
        <p:spPr>
          <a:xfrm rot="-711236">
            <a:off x="5818337" y="2779538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 rot="711236" flipH="1">
            <a:off x="4533599" y="2779538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 rot="-1789476">
            <a:off x="5714879" y="2864856"/>
            <a:ext cx="160451" cy="160451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98" name="Google Shape;98;p16"/>
          <p:cNvSpPr txBox="1"/>
          <p:nvPr/>
        </p:nvSpPr>
        <p:spPr>
          <a:xfrm>
            <a:off x="4827550" y="3400000"/>
            <a:ext cx="2008200" cy="624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Scénario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750113" y="3298147"/>
            <a:ext cx="90000" cy="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00" name="Google Shape;100;p16"/>
          <p:cNvSpPr/>
          <p:nvPr/>
        </p:nvSpPr>
        <p:spPr>
          <a:xfrm rot="-711236">
            <a:off x="3252525" y="2779538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 rot="-1789476">
            <a:off x="4461804" y="2591437"/>
            <a:ext cx="160451" cy="16045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02" name="Google Shape;102;p16"/>
          <p:cNvSpPr/>
          <p:nvPr/>
        </p:nvSpPr>
        <p:spPr>
          <a:xfrm rot="10800000">
            <a:off x="4497013" y="2233503"/>
            <a:ext cx="90000" cy="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03" name="Google Shape;103;p16"/>
          <p:cNvSpPr txBox="1"/>
          <p:nvPr/>
        </p:nvSpPr>
        <p:spPr>
          <a:xfrm>
            <a:off x="3501350" y="1571600"/>
            <a:ext cx="2008200" cy="624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ConnectionStudio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 rot="711236" flipH="1">
            <a:off x="1960846" y="2779538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 rot="-1789476">
            <a:off x="3205391" y="2864856"/>
            <a:ext cx="160451" cy="160451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06" name="Google Shape;106;p16"/>
          <p:cNvSpPr txBox="1"/>
          <p:nvPr/>
        </p:nvSpPr>
        <p:spPr>
          <a:xfrm>
            <a:off x="2473525" y="3400000"/>
            <a:ext cx="1712700" cy="624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Problématique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&amp; Approche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3240625" y="3298147"/>
            <a:ext cx="90000" cy="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08" name="Google Shape;108;p16"/>
          <p:cNvSpPr/>
          <p:nvPr/>
        </p:nvSpPr>
        <p:spPr>
          <a:xfrm rot="-711236">
            <a:off x="686721" y="2779538"/>
            <a:ext cx="1350909" cy="57662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109" name="Google Shape;109;p16"/>
          <p:cNvSpPr/>
          <p:nvPr/>
        </p:nvSpPr>
        <p:spPr>
          <a:xfrm rot="-1789476">
            <a:off x="1915753" y="2591437"/>
            <a:ext cx="160451" cy="160451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10" name="Google Shape;110;p16"/>
          <p:cNvSpPr/>
          <p:nvPr/>
        </p:nvSpPr>
        <p:spPr>
          <a:xfrm rot="-1789476">
            <a:off x="7052604" y="2591437"/>
            <a:ext cx="160451" cy="16045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11" name="Google Shape;111;p16"/>
          <p:cNvSpPr/>
          <p:nvPr/>
        </p:nvSpPr>
        <p:spPr>
          <a:xfrm rot="10800000">
            <a:off x="7087788" y="2232703"/>
            <a:ext cx="90000" cy="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12" name="Google Shape;112;p16"/>
          <p:cNvSpPr txBox="1"/>
          <p:nvPr/>
        </p:nvSpPr>
        <p:spPr>
          <a:xfrm>
            <a:off x="6320713" y="1570809"/>
            <a:ext cx="1624200" cy="624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Conclusion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 rot="10800000">
            <a:off x="1950938" y="2232693"/>
            <a:ext cx="90000" cy="67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14" name="Google Shape;114;p16"/>
          <p:cNvSpPr txBox="1"/>
          <p:nvPr/>
        </p:nvSpPr>
        <p:spPr>
          <a:xfrm>
            <a:off x="1183863" y="1570800"/>
            <a:ext cx="1624200" cy="624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Contexte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2 : recherche par mots-clés </a:t>
            </a:r>
            <a:endParaRPr sz="3600"/>
          </a:p>
        </p:txBody>
      </p:sp>
      <p:sp>
        <p:nvSpPr>
          <p:cNvPr id="407" name="Google Shape;407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FF"/>
                </a:solidFill>
                <a:highlight>
                  <a:schemeClr val="lt1"/>
                </a:highlight>
              </a:rPr>
              <a:t>Comment explorer les données via des mots-clés ?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Chaque mot-clé → un noeud dans le graphe de données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Résultats → connexions entre ces noeuds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Paramètres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Adapté pour 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Chercher certains mots-clés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Explorer le graphe sans en connaître la structure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2 : recherche par mots-clés </a:t>
            </a:r>
            <a:endParaRPr sz="3600"/>
          </a:p>
        </p:txBody>
      </p:sp>
      <p:graphicFrame>
        <p:nvGraphicFramePr>
          <p:cNvPr id="413" name="Google Shape;413;p53"/>
          <p:cNvGraphicFramePr/>
          <p:nvPr/>
        </p:nvGraphicFramePr>
        <p:xfrm>
          <a:off x="230663" y="112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{7FF91DEC-4E8E-4C86-B7FD-8A878E6E4456}</a:tableStyleId>
              </a:tblPr>
              <a:tblGrid>
                <a:gridCol w="224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Quoi 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Comment ?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Résultat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Exactement un mot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exact:Airbus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Un noeud exactement labellisé </a:t>
                      </a:r>
                      <a:r>
                        <a:rPr lang="en-GB" b="1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Airbus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Un mot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Airbus / "Airbus"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Un noeud qui contient 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172800" lvl="0" indent="-1392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Airbus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(non-sensible à la casse)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172800" lvl="0" indent="-1392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"Airbus"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(sensible)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Exploration par mot-clé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explore Capgemini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Les noeuds labellisés </a:t>
                      </a:r>
                      <a:r>
                        <a:rPr lang="en-GB" b="1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Capgemini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ainsi que leurs voisins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Exactement plusieurs mots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exact:CREDIT+AGRICOLE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Les noeuds labellisés exactement et uniquement </a:t>
                      </a:r>
                      <a:r>
                        <a:rPr lang="en-GB" b="1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CREDIT AGRICOLE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Plusieurs mots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"Airbus Engie"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Les noeuds qui contiennent </a:t>
                      </a:r>
                      <a:r>
                        <a:rPr lang="en-GB" b="1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Airbus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et </a:t>
                      </a:r>
                      <a:r>
                        <a:rPr lang="en-GB" b="1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Engie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 (dans n'importe quel ordre)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Exploration par type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type:Person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Tous les noeuds de type Personne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2 : recherche par mots-clés </a:t>
            </a:r>
            <a:endParaRPr sz="3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2 : recherche par mots-clés </a:t>
            </a:r>
            <a:endParaRPr sz="3600"/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0025"/>
            <a:ext cx="3554725" cy="185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5" name="Google Shape;4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663" y="3349325"/>
            <a:ext cx="2494824" cy="1405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6" name="Google Shape;42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501" y="1130025"/>
            <a:ext cx="3554726" cy="3506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7" name="Google Shape;427;p55"/>
          <p:cNvSpPr txBox="1"/>
          <p:nvPr/>
        </p:nvSpPr>
        <p:spPr>
          <a:xfrm>
            <a:off x="311713" y="2949125"/>
            <a:ext cx="35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Un noeud et ses informations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155513" y="4743300"/>
            <a:ext cx="35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Les noeuds “Airbus”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p55"/>
          <p:cNvSpPr txBox="1"/>
          <p:nvPr/>
        </p:nvSpPr>
        <p:spPr>
          <a:xfrm>
            <a:off x="5199500" y="4636550"/>
            <a:ext cx="35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Exploration manuelle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2 : recherche par mots-clés </a:t>
            </a:r>
            <a:endParaRPr sz="3600"/>
          </a:p>
        </p:txBody>
      </p:sp>
      <p:grpSp>
        <p:nvGrpSpPr>
          <p:cNvPr id="435" name="Google Shape;435;p56"/>
          <p:cNvGrpSpPr/>
          <p:nvPr/>
        </p:nvGrpSpPr>
        <p:grpSpPr>
          <a:xfrm>
            <a:off x="0" y="1017725"/>
            <a:ext cx="4571992" cy="2387943"/>
            <a:chOff x="387731" y="944690"/>
            <a:chExt cx="6681268" cy="3218685"/>
          </a:xfrm>
        </p:grpSpPr>
        <p:pic>
          <p:nvPicPr>
            <p:cNvPr id="436" name="Google Shape;436;p56"/>
            <p:cNvPicPr preferRelativeResize="0"/>
            <p:nvPr/>
          </p:nvPicPr>
          <p:blipFill rotWithShape="1">
            <a:blip r:embed="rId3">
              <a:alphaModFix/>
            </a:blip>
            <a:srcRect l="50119"/>
            <a:stretch/>
          </p:blipFill>
          <p:spPr>
            <a:xfrm>
              <a:off x="2659924" y="1017725"/>
              <a:ext cx="4409075" cy="314565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37" name="Google Shape;437;p56"/>
            <p:cNvPicPr preferRelativeResize="0"/>
            <p:nvPr/>
          </p:nvPicPr>
          <p:blipFill rotWithShape="1">
            <a:blip r:embed="rId3">
              <a:alphaModFix/>
            </a:blip>
            <a:srcRect l="4386" r="70240"/>
            <a:stretch/>
          </p:blipFill>
          <p:spPr>
            <a:xfrm>
              <a:off x="387731" y="944690"/>
              <a:ext cx="2242692" cy="31456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438" name="Google Shape;43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775" y="2009975"/>
            <a:ext cx="4045126" cy="2915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9" name="Google Shape;439;p56"/>
          <p:cNvSpPr txBox="1"/>
          <p:nvPr/>
        </p:nvSpPr>
        <p:spPr>
          <a:xfrm>
            <a:off x="428113" y="3405675"/>
            <a:ext cx="35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Un noeud et ses informations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0" name="Google Shape;440;p56"/>
          <p:cNvSpPr txBox="1"/>
          <p:nvPr/>
        </p:nvSpPr>
        <p:spPr>
          <a:xfrm>
            <a:off x="5088388" y="1505725"/>
            <a:ext cx="35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Des noeuds de type "Personne"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2 : recherche par mots-clés </a:t>
            </a:r>
            <a:endParaRPr sz="3600"/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900" y="1017725"/>
            <a:ext cx="5878451" cy="3995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7" name="Google Shape;447;p57"/>
          <p:cNvSpPr txBox="1"/>
          <p:nvPr/>
        </p:nvSpPr>
        <p:spPr>
          <a:xfrm>
            <a:off x="311696" y="1458500"/>
            <a:ext cx="23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Connexions entre les noeuds labellisés "Airbus" et "Engie" respectivement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/>
          <p:nvPr/>
        </p:nvSpPr>
        <p:spPr>
          <a:xfrm>
            <a:off x="5246375" y="2580525"/>
            <a:ext cx="3806100" cy="126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3 : Requêtes utilisateur</a:t>
            </a:r>
            <a:endParaRPr sz="3600">
              <a:highlight>
                <a:srgbClr val="FFFF00"/>
              </a:highlight>
            </a:endParaRPr>
          </a:p>
        </p:txBody>
      </p:sp>
      <p:sp>
        <p:nvSpPr>
          <p:cNvPr id="454" name="Google Shape;45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14000" cy="3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b="1">
                <a:solidFill>
                  <a:schemeClr val="dk1"/>
                </a:solidFill>
              </a:rPr>
              <a:t>Explorer la base de données </a:t>
            </a:r>
            <a:r>
              <a:rPr lang="en-GB">
                <a:solidFill>
                  <a:schemeClr val="dk1"/>
                </a:solidFill>
              </a:rPr>
              <a:t>sans compétences en </a:t>
            </a:r>
            <a:r>
              <a:rPr lang="en-GB" b="1">
                <a:solidFill>
                  <a:schemeClr val="dk1"/>
                </a:solidFill>
              </a:rPr>
              <a:t>SQL</a:t>
            </a:r>
            <a:endParaRPr b="1">
              <a:solidFill>
                <a:schemeClr val="dk1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>
                <a:solidFill>
                  <a:schemeClr val="dk1"/>
                </a:solidFill>
              </a:rPr>
              <a:t>SQL : langage utilisé pour interagir avec une base de données</a:t>
            </a:r>
            <a:endParaRPr>
              <a:solidFill>
                <a:schemeClr val="dk1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>
                <a:solidFill>
                  <a:schemeClr val="dk1"/>
                </a:solidFill>
              </a:rPr>
              <a:t>Syntaxe spécifique à apprendre → bloquant pour les utilisateurs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Liste de fragments de données (↔ 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 de SQL)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4327" algn="l" rtl="0"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-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Interconnectables entre eux de manière personnalisée (↔ 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 de SQL)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5" name="Google Shape;455;p58"/>
          <p:cNvSpPr txBox="1"/>
          <p:nvPr/>
        </p:nvSpPr>
        <p:spPr>
          <a:xfrm>
            <a:off x="5225800" y="2580525"/>
            <a:ext cx="3815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magasin, pays, COUNT(vente)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magasins, ventes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date=‘12/07/2023’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magasin, pays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urier New"/>
                <a:ea typeface="Courier New"/>
                <a:cs typeface="Courier New"/>
                <a:sym typeface="Courier New"/>
              </a:rPr>
              <a:t>HAVING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COUNT(vente) &gt; 1000€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58"/>
          <p:cNvSpPr txBox="1"/>
          <p:nvPr/>
        </p:nvSpPr>
        <p:spPr>
          <a:xfrm>
            <a:off x="5277588" y="3887950"/>
            <a:ext cx="35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Exemple de requête SQL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313200" y="1152000"/>
            <a:ext cx="8521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FF"/>
                </a:solidFill>
                <a:highlight>
                  <a:schemeClr val="lt1"/>
                </a:highlight>
              </a:rPr>
              <a:t>Comment requêter les données de manière personnalisée 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3 : Requêtes utilisateur</a:t>
            </a:r>
            <a:endParaRPr sz="3600">
              <a:highlight>
                <a:srgbClr val="FFFF00"/>
              </a:highlight>
            </a:endParaRPr>
          </a:p>
        </p:txBody>
      </p:sp>
      <p:sp>
        <p:nvSpPr>
          <p:cNvPr id="463" name="Google Shape;46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3 : Requêtes utilisateur</a:t>
            </a:r>
            <a:endParaRPr sz="3600">
              <a:highlight>
                <a:srgbClr val="FFFF00"/>
              </a:highlight>
            </a:endParaRPr>
          </a:p>
        </p:txBody>
      </p:sp>
      <p:pic>
        <p:nvPicPr>
          <p:cNvPr id="469" name="Google Shape;4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59825"/>
            <a:ext cx="6792847" cy="38209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>
            <a:spLocks noGrp="1"/>
          </p:cNvSpPr>
          <p:nvPr>
            <p:ph type="title"/>
          </p:nvPr>
        </p:nvSpPr>
        <p:spPr>
          <a:xfrm>
            <a:off x="211675" y="13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3 : Requêtes utilisateur</a:t>
            </a:r>
            <a:endParaRPr sz="3600">
              <a:highlight>
                <a:srgbClr val="FFFF00"/>
              </a:highlight>
            </a:endParaRPr>
          </a:p>
        </p:txBody>
      </p:sp>
      <p:pic>
        <p:nvPicPr>
          <p:cNvPr id="475" name="Google Shape;475;p61"/>
          <p:cNvPicPr preferRelativeResize="0"/>
          <p:nvPr/>
        </p:nvPicPr>
        <p:blipFill rotWithShape="1">
          <a:blip r:embed="rId3">
            <a:alphaModFix/>
          </a:blip>
          <a:srcRect b="45307"/>
          <a:stretch/>
        </p:blipFill>
        <p:spPr>
          <a:xfrm>
            <a:off x="325807" y="711575"/>
            <a:ext cx="7492618" cy="23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1"/>
          <p:cNvPicPr preferRelativeResize="0"/>
          <p:nvPr/>
        </p:nvPicPr>
        <p:blipFill rotWithShape="1">
          <a:blip r:embed="rId4">
            <a:alphaModFix/>
          </a:blip>
          <a:srcRect t="16823" b="29288"/>
          <a:stretch/>
        </p:blipFill>
        <p:spPr>
          <a:xfrm>
            <a:off x="501825" y="3049675"/>
            <a:ext cx="7240402" cy="21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385175" y="32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Contexte</a:t>
            </a:r>
            <a:endParaRPr sz="3600"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Les “faits” proviennent de </a:t>
            </a:r>
            <a:r>
              <a:rPr lang="en-GB" b="1">
                <a:solidFill>
                  <a:srgbClr val="0000FF"/>
                </a:solidFill>
              </a:rPr>
              <a:t>différentes sources</a:t>
            </a:r>
            <a:r>
              <a:rPr lang="en-GB">
                <a:solidFill>
                  <a:srgbClr val="0000FF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de données, souvent </a:t>
            </a:r>
            <a:r>
              <a:rPr lang="en-GB" b="1">
                <a:solidFill>
                  <a:srgbClr val="0000FF"/>
                </a:solidFill>
              </a:rPr>
              <a:t>larges et complexes</a:t>
            </a:r>
            <a:endParaRPr b="1"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Les sources sont de </a:t>
            </a:r>
            <a:r>
              <a:rPr lang="en-GB" b="1">
                <a:solidFill>
                  <a:schemeClr val="dk1"/>
                </a:solidFill>
              </a:rPr>
              <a:t>formats très variés</a:t>
            </a:r>
            <a:r>
              <a:rPr lang="en-GB">
                <a:solidFill>
                  <a:schemeClr val="dk1"/>
                </a:solidFill>
              </a:rPr>
              <a:t> 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Chaque source vient d’un </a:t>
            </a:r>
            <a:r>
              <a:rPr lang="en-GB" i="1">
                <a:solidFill>
                  <a:schemeClr val="dk1"/>
                </a:solidFill>
              </a:rPr>
              <a:t>producteur</a:t>
            </a:r>
            <a:r>
              <a:rPr lang="en-GB">
                <a:solidFill>
                  <a:schemeClr val="dk1"/>
                </a:solidFill>
              </a:rPr>
              <a:t> → </a:t>
            </a:r>
            <a:r>
              <a:rPr lang="en-GB" b="1">
                <a:solidFill>
                  <a:schemeClr val="dk1"/>
                </a:solidFill>
              </a:rPr>
              <a:t>pas d’uniformisation ni de schéma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Les données ne sont pas produites en pensant à l'</a:t>
            </a:r>
            <a:r>
              <a:rPr lang="en-GB" b="1">
                <a:solidFill>
                  <a:schemeClr val="dk1"/>
                </a:solidFill>
              </a:rPr>
              <a:t>utilisateur final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121" name="Google Shape;121;p17"/>
          <p:cNvGraphicFramePr/>
          <p:nvPr/>
        </p:nvGraphicFramePr>
        <p:xfrm>
          <a:off x="865400" y="228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{7FF91DEC-4E8E-4C86-B7FD-8A878E6E4456}</a:tableStyleId>
              </a:tblPr>
              <a:tblGrid>
                <a:gridCol w="262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dk1"/>
                          </a:solidFill>
                        </a:rPr>
                        <a:t>Structurées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dk1"/>
                          </a:solidFill>
                        </a:rPr>
                        <a:t>Semi-structurées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dk1"/>
                          </a:solidFill>
                        </a:rPr>
                        <a:t>Non-structurées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900"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Bases de données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Tables (Excel, CSV)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18000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JSON (Web)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XML (Web)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HTML (Web)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Texte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PDF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RDF (</a:t>
                      </a:r>
                      <a:r>
                        <a:rPr lang="en-GB" sz="1800" i="1">
                          <a:solidFill>
                            <a:schemeClr val="dk1"/>
                          </a:solidFill>
                        </a:rPr>
                        <a:t>Open Data</a:t>
                      </a:r>
                      <a:r>
                        <a:rPr lang="en-GB" sz="1800">
                          <a:solidFill>
                            <a:schemeClr val="dk1"/>
                          </a:solidFill>
                        </a:rPr>
                        <a:t>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Neo4j (</a:t>
                      </a:r>
                      <a:r>
                        <a:rPr lang="en-GB" sz="1800" i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Graphe</a:t>
                      </a:r>
                      <a:r>
                        <a:rPr lang="en-GB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)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Requête 3 : Requêtes utilisateur</a:t>
            </a:r>
            <a:endParaRPr sz="3600">
              <a:highlight>
                <a:srgbClr val="FFFF00"/>
              </a:highlight>
            </a:endParaRPr>
          </a:p>
        </p:txBody>
      </p:sp>
      <p:pic>
        <p:nvPicPr>
          <p:cNvPr id="482" name="Google Shape;4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9485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"/>
          <p:cNvSpPr/>
          <p:nvPr/>
        </p:nvSpPr>
        <p:spPr>
          <a:xfrm>
            <a:off x="6481800" y="2406950"/>
            <a:ext cx="1538100" cy="20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" name="Google Shape;4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25" y="160950"/>
            <a:ext cx="5403773" cy="479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Nettoyage : politiques d’extraction</a:t>
            </a:r>
            <a:endParaRPr sz="3600">
              <a:highlight>
                <a:srgbClr val="FFFF00"/>
              </a:highlight>
            </a:endParaRPr>
          </a:p>
        </p:txBody>
      </p:sp>
      <p:sp>
        <p:nvSpPr>
          <p:cNvPr id="494" name="Google Shape;494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Comment nettoyer et uniformiser les données ?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Nettoyage des données semi-automatique :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Nettoyage lors de l’ingestion (i.e. </a:t>
            </a:r>
            <a:r>
              <a:rPr lang="en-GB" i="1">
                <a:solidFill>
                  <a:schemeClr val="dk1"/>
                </a:solidFill>
              </a:rPr>
              <a:t>normalisation</a:t>
            </a:r>
            <a:r>
              <a:rPr lang="en-GB">
                <a:solidFill>
                  <a:schemeClr val="dk1"/>
                </a:solidFill>
              </a:rPr>
              <a:t> des valeurs)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Nettoyage par l’utilisateur après chargement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Politique d’extraction</a:t>
            </a:r>
            <a:r>
              <a:rPr lang="en-GB">
                <a:solidFill>
                  <a:schemeClr val="dk1"/>
                </a:solidFill>
              </a:rPr>
              <a:t> : association d’un chemin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et d’un type d’entité pour aider l’extraction d’entités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95" name="Google Shape;4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050" y="1605775"/>
            <a:ext cx="2840050" cy="33311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Nettoyage : politiques d’extraction</a:t>
            </a:r>
            <a:endParaRPr sz="3600">
              <a:highlight>
                <a:srgbClr val="FFFF00"/>
              </a:highlight>
            </a:endParaRPr>
          </a:p>
        </p:txBody>
      </p:sp>
      <p:pic>
        <p:nvPicPr>
          <p:cNvPr id="501" name="Google Shape;5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3" y="1150325"/>
            <a:ext cx="3257663" cy="3820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2" name="Google Shape;50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275" y="1150325"/>
            <a:ext cx="3581434" cy="3820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3" name="Google Shape;503;p65"/>
          <p:cNvSpPr/>
          <p:nvPr/>
        </p:nvSpPr>
        <p:spPr>
          <a:xfrm>
            <a:off x="3662700" y="2968863"/>
            <a:ext cx="1513800" cy="18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5"/>
          <p:cNvSpPr/>
          <p:nvPr/>
        </p:nvSpPr>
        <p:spPr>
          <a:xfrm>
            <a:off x="214675" y="3746800"/>
            <a:ext cx="1513800" cy="769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5"/>
          <p:cNvSpPr/>
          <p:nvPr/>
        </p:nvSpPr>
        <p:spPr>
          <a:xfrm>
            <a:off x="5501275" y="3991200"/>
            <a:ext cx="1513800" cy="449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3988" y="2171525"/>
            <a:ext cx="1731225" cy="7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Nettoyage : modification des valeurs</a:t>
            </a:r>
            <a:endParaRPr sz="3600">
              <a:highlight>
                <a:srgbClr val="FFFF00"/>
              </a:highlight>
            </a:endParaRPr>
          </a:p>
        </p:txBody>
      </p:sp>
      <p:sp>
        <p:nvSpPr>
          <p:cNvPr id="512" name="Google Shape;512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Comment nettoyer et uniformiser les données ?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Nettoyage des données semi-automatique :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Nettoyage lors de l’ingestion (i.e. </a:t>
            </a:r>
            <a:r>
              <a:rPr lang="en-GB" i="1">
                <a:solidFill>
                  <a:schemeClr val="dk1"/>
                </a:solidFill>
              </a:rPr>
              <a:t>normalisation</a:t>
            </a:r>
            <a:r>
              <a:rPr lang="en-GB">
                <a:solidFill>
                  <a:schemeClr val="dk1"/>
                </a:solidFill>
              </a:rPr>
              <a:t> des valeurs)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Nettoyage par l’utilisateur après chargement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Possibilité de nettoyer les valeurs à la main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Modifie les valeurs dans la base de données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Nettoyage : modification des valeurs</a:t>
            </a:r>
            <a:endParaRPr sz="3600">
              <a:highlight>
                <a:srgbClr val="FFFF00"/>
              </a:highlight>
            </a:endParaRPr>
          </a:p>
        </p:txBody>
      </p:sp>
      <p:sp>
        <p:nvSpPr>
          <p:cNvPr id="518" name="Google Shape;518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Nettoyage : modification des valeurs</a:t>
            </a:r>
            <a:endParaRPr sz="3600"/>
          </a:p>
        </p:txBody>
      </p:sp>
      <p:pic>
        <p:nvPicPr>
          <p:cNvPr id="524" name="Google Shape;5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375" y="1017725"/>
            <a:ext cx="660124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highlight>
                  <a:schemeClr val="lt1"/>
                </a:highlight>
              </a:rPr>
              <a:t>Scénario : HATVP &amp; CAC40</a:t>
            </a:r>
            <a:endParaRPr sz="3600">
              <a:highlight>
                <a:schemeClr val="lt1"/>
              </a:highlight>
            </a:endParaRPr>
          </a:p>
        </p:txBody>
      </p:sp>
      <p:sp>
        <p:nvSpPr>
          <p:cNvPr id="530" name="Google Shape;530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4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HATVP : Haute Autorité pour la Transparence de la Vie Publique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CAC40 : liste des 40 entreprises françaises “les plus influentes”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HATVP → fichier XML de 1,5 millions de lignes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CAC40 → fichier CSV de 40 lignes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064" y="3598800"/>
            <a:ext cx="2774236" cy="12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25" y="3679575"/>
            <a:ext cx="3322200" cy="12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highlight>
                  <a:schemeClr val="lt1"/>
                </a:highlight>
              </a:rPr>
              <a:t>Scénario : HATVP &amp; CAC40</a:t>
            </a:r>
            <a:endParaRPr sz="360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4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39" name="Google Shape;5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950" y="925950"/>
            <a:ext cx="6748099" cy="42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highlight>
                  <a:schemeClr val="lt1"/>
                </a:highlight>
              </a:rPr>
              <a:t>Scénario : HATVP &amp; CAC40</a:t>
            </a:r>
            <a:endParaRPr sz="3600"/>
          </a:p>
        </p:txBody>
      </p:sp>
      <p:sp>
        <p:nvSpPr>
          <p:cNvPr id="545" name="Google Shape;545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4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46" name="Google Shape;5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385" y="1017725"/>
            <a:ext cx="6601242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l="67608" t="40635" r="7398"/>
          <a:stretch/>
        </p:blipFill>
        <p:spPr>
          <a:xfrm>
            <a:off x="6819900" y="3209550"/>
            <a:ext cx="14569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l="50980" t="40635" r="31699"/>
          <a:stretch/>
        </p:blipFill>
        <p:spPr>
          <a:xfrm>
            <a:off x="5120100" y="3209550"/>
            <a:ext cx="10096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l="28759" t="40635" r="49285"/>
          <a:stretch/>
        </p:blipFill>
        <p:spPr>
          <a:xfrm>
            <a:off x="2886075" y="3209550"/>
            <a:ext cx="1279876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l="6698" t="40635" r="71345"/>
          <a:stretch/>
        </p:blipFill>
        <p:spPr>
          <a:xfrm>
            <a:off x="1209675" y="3209550"/>
            <a:ext cx="1279876" cy="17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651900" y="1152475"/>
            <a:ext cx="7840200" cy="509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</a:rPr>
              <a:t>Comment faciliter l’investigation de sources très hétérogènes ?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Problématique &amp; approche</a:t>
            </a:r>
            <a:endParaRPr sz="3600"/>
          </a:p>
        </p:txBody>
      </p:sp>
      <p:sp>
        <p:nvSpPr>
          <p:cNvPr id="133" name="Google Shape;133;p18"/>
          <p:cNvSpPr/>
          <p:nvPr/>
        </p:nvSpPr>
        <p:spPr>
          <a:xfrm>
            <a:off x="6481800" y="2406950"/>
            <a:ext cx="1538100" cy="20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6676875" y="2238300"/>
            <a:ext cx="1743000" cy="887700"/>
          </a:xfrm>
          <a:prstGeom prst="cloudCallout">
            <a:avLst>
              <a:gd name="adj1" fmla="val 7804"/>
              <a:gd name="adj2" fmla="val 8490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Les nettoyer ?</a:t>
            </a:r>
            <a:endParaRPr sz="1700"/>
          </a:p>
        </p:txBody>
      </p:sp>
      <p:sp>
        <p:nvSpPr>
          <p:cNvPr id="135" name="Google Shape;135;p18"/>
          <p:cNvSpPr/>
          <p:nvPr/>
        </p:nvSpPr>
        <p:spPr>
          <a:xfrm>
            <a:off x="2800025" y="2248800"/>
            <a:ext cx="1888200" cy="800100"/>
          </a:xfrm>
          <a:prstGeom prst="cloudCallout">
            <a:avLst>
              <a:gd name="adj1" fmla="val -16871"/>
              <a:gd name="adj2" fmla="val 84221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Les visualiser ?</a:t>
            </a:r>
            <a:endParaRPr sz="1700"/>
          </a:p>
        </p:txBody>
      </p:sp>
      <p:sp>
        <p:nvSpPr>
          <p:cNvPr id="136" name="Google Shape;136;p18"/>
          <p:cNvSpPr/>
          <p:nvPr/>
        </p:nvSpPr>
        <p:spPr>
          <a:xfrm>
            <a:off x="4787025" y="2204100"/>
            <a:ext cx="1828200" cy="887700"/>
          </a:xfrm>
          <a:prstGeom prst="cloudCallout">
            <a:avLst>
              <a:gd name="adj1" fmla="val -11933"/>
              <a:gd name="adj2" fmla="val 69058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Les requêter ?</a:t>
            </a:r>
            <a:endParaRPr sz="1700"/>
          </a:p>
        </p:txBody>
      </p:sp>
      <p:sp>
        <p:nvSpPr>
          <p:cNvPr id="137" name="Google Shape;137;p18"/>
          <p:cNvSpPr/>
          <p:nvPr/>
        </p:nvSpPr>
        <p:spPr>
          <a:xfrm>
            <a:off x="1071000" y="2238300"/>
            <a:ext cx="1670400" cy="887700"/>
          </a:xfrm>
          <a:prstGeom prst="cloudCallout">
            <a:avLst>
              <a:gd name="adj1" fmla="val -6959"/>
              <a:gd name="adj2" fmla="val 70848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Les intégrer ?</a:t>
            </a:r>
            <a:endParaRPr sz="17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highlight>
                  <a:schemeClr val="lt1"/>
                </a:highlight>
              </a:rPr>
              <a:t>Scénario : HATVP &amp; CAC40</a:t>
            </a:r>
            <a:endParaRPr sz="3600"/>
          </a:p>
        </p:txBody>
      </p:sp>
      <p:sp>
        <p:nvSpPr>
          <p:cNvPr id="552" name="Google Shape;552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4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53" name="Google Shape;5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185" y="1152475"/>
            <a:ext cx="6385638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455" y="2866075"/>
            <a:ext cx="3390548" cy="227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Conclusion</a:t>
            </a:r>
            <a:endParaRPr sz="3600"/>
          </a:p>
        </p:txBody>
      </p:sp>
      <p:sp>
        <p:nvSpPr>
          <p:cNvPr id="560" name="Google Shape;560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ConnectionStudio :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intègre des données très hétérogènes de manière unifiée,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en extrait des entités nommées (personnes, lieux, …),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permet d’inspecter, requêter et connecter ses données de différentes façons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Site web :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https://project.inria.fr/connectionstudio/fr/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Contact : </a:t>
            </a:r>
            <a:r>
              <a:rPr lang="en-GB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ioana.manolescu@inria.fr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1" name="Google Shape;561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8125" y="3365775"/>
            <a:ext cx="1278026" cy="127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8396" y="82096"/>
            <a:ext cx="181417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6926" y="82090"/>
            <a:ext cx="898850" cy="10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l="67608" t="40635" r="7398"/>
          <a:stretch/>
        </p:blipFill>
        <p:spPr>
          <a:xfrm>
            <a:off x="6819900" y="3209550"/>
            <a:ext cx="14569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l="50980" t="40635" r="31699"/>
          <a:stretch/>
        </p:blipFill>
        <p:spPr>
          <a:xfrm>
            <a:off x="5120100" y="3209550"/>
            <a:ext cx="10096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l="28759" t="40635" r="49285"/>
          <a:stretch/>
        </p:blipFill>
        <p:spPr>
          <a:xfrm>
            <a:off x="2886075" y="3209550"/>
            <a:ext cx="1279876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l="6698" t="40635" r="71345"/>
          <a:stretch/>
        </p:blipFill>
        <p:spPr>
          <a:xfrm>
            <a:off x="1209675" y="3209550"/>
            <a:ext cx="1279876" cy="17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651900" y="1152475"/>
            <a:ext cx="7840200" cy="509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</a:rPr>
              <a:t>Comment faciliter l’investigation de sources très hétérogènes ?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Problématique &amp; approche</a:t>
            </a:r>
            <a:endParaRPr sz="3600"/>
          </a:p>
        </p:txBody>
      </p:sp>
      <p:sp>
        <p:nvSpPr>
          <p:cNvPr id="149" name="Google Shape;149;p19"/>
          <p:cNvSpPr/>
          <p:nvPr/>
        </p:nvSpPr>
        <p:spPr>
          <a:xfrm>
            <a:off x="6481800" y="2406950"/>
            <a:ext cx="1538100" cy="20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6676875" y="2238300"/>
            <a:ext cx="1743000" cy="887700"/>
          </a:xfrm>
          <a:prstGeom prst="cloudCallout">
            <a:avLst>
              <a:gd name="adj1" fmla="val 7804"/>
              <a:gd name="adj2" fmla="val 84905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Clean them?</a:t>
            </a:r>
            <a:endParaRPr sz="1700"/>
          </a:p>
        </p:txBody>
      </p:sp>
      <p:sp>
        <p:nvSpPr>
          <p:cNvPr id="151" name="Google Shape;151;p19"/>
          <p:cNvSpPr/>
          <p:nvPr/>
        </p:nvSpPr>
        <p:spPr>
          <a:xfrm>
            <a:off x="2800025" y="2248800"/>
            <a:ext cx="1888200" cy="800100"/>
          </a:xfrm>
          <a:prstGeom prst="cloudCallout">
            <a:avLst>
              <a:gd name="adj1" fmla="val -16871"/>
              <a:gd name="adj2" fmla="val 84221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Visualise them?</a:t>
            </a:r>
            <a:endParaRPr sz="1700"/>
          </a:p>
        </p:txBody>
      </p:sp>
      <p:sp>
        <p:nvSpPr>
          <p:cNvPr id="152" name="Google Shape;152;p19"/>
          <p:cNvSpPr/>
          <p:nvPr/>
        </p:nvSpPr>
        <p:spPr>
          <a:xfrm>
            <a:off x="4787025" y="2204100"/>
            <a:ext cx="1828200" cy="887700"/>
          </a:xfrm>
          <a:prstGeom prst="cloudCallout">
            <a:avLst>
              <a:gd name="adj1" fmla="val -11933"/>
              <a:gd name="adj2" fmla="val 69058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Query them?</a:t>
            </a:r>
            <a:endParaRPr sz="1700"/>
          </a:p>
        </p:txBody>
      </p:sp>
      <p:sp>
        <p:nvSpPr>
          <p:cNvPr id="153" name="Google Shape;153;p19"/>
          <p:cNvSpPr/>
          <p:nvPr/>
        </p:nvSpPr>
        <p:spPr>
          <a:xfrm>
            <a:off x="1071000" y="2238300"/>
            <a:ext cx="1670400" cy="887700"/>
          </a:xfrm>
          <a:prstGeom prst="cloudCallout">
            <a:avLst>
              <a:gd name="adj1" fmla="val -6959"/>
              <a:gd name="adj2" fmla="val 70848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Integrate them?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l="67608" t="40635" r="7398"/>
          <a:stretch/>
        </p:blipFill>
        <p:spPr>
          <a:xfrm>
            <a:off x="6006225" y="3202200"/>
            <a:ext cx="14569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l="28759" t="40635" r="49285"/>
          <a:stretch/>
        </p:blipFill>
        <p:spPr>
          <a:xfrm>
            <a:off x="3571875" y="3209550"/>
            <a:ext cx="1279876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l="6698" t="40635" r="71345"/>
          <a:stretch/>
        </p:blipFill>
        <p:spPr>
          <a:xfrm>
            <a:off x="1285875" y="3133350"/>
            <a:ext cx="1279876" cy="17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651900" y="1152475"/>
            <a:ext cx="7840200" cy="509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</a:rPr>
              <a:t>Comment faciliter l’investigation de sources très hétérogènes ?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Problématique &amp; approche</a:t>
            </a:r>
            <a:endParaRPr sz="3600"/>
          </a:p>
        </p:txBody>
      </p:sp>
      <p:sp>
        <p:nvSpPr>
          <p:cNvPr id="164" name="Google Shape;164;p20"/>
          <p:cNvSpPr/>
          <p:nvPr/>
        </p:nvSpPr>
        <p:spPr>
          <a:xfrm>
            <a:off x="2867950" y="2193600"/>
            <a:ext cx="2817300" cy="1008600"/>
          </a:xfrm>
          <a:prstGeom prst="cloudCallout">
            <a:avLst>
              <a:gd name="adj1" fmla="val 7950"/>
              <a:gd name="adj2" fmla="val 73441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Analyse discourses in the political sphere?</a:t>
            </a:r>
            <a:endParaRPr sz="1700"/>
          </a:p>
        </p:txBody>
      </p:sp>
      <p:sp>
        <p:nvSpPr>
          <p:cNvPr id="165" name="Google Shape;165;p20"/>
          <p:cNvSpPr/>
          <p:nvPr/>
        </p:nvSpPr>
        <p:spPr>
          <a:xfrm>
            <a:off x="6098700" y="2193600"/>
            <a:ext cx="1936200" cy="1008600"/>
          </a:xfrm>
          <a:prstGeom prst="cloudCallout">
            <a:avLst>
              <a:gd name="adj1" fmla="val -11933"/>
              <a:gd name="adj2" fmla="val 69058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Cross-check statistics?</a:t>
            </a:r>
            <a:endParaRPr sz="1700"/>
          </a:p>
        </p:txBody>
      </p:sp>
      <p:sp>
        <p:nvSpPr>
          <p:cNvPr id="166" name="Google Shape;166;p20"/>
          <p:cNvSpPr/>
          <p:nvPr/>
        </p:nvSpPr>
        <p:spPr>
          <a:xfrm>
            <a:off x="690225" y="2203288"/>
            <a:ext cx="1791600" cy="1008600"/>
          </a:xfrm>
          <a:prstGeom prst="cloudCallout">
            <a:avLst>
              <a:gd name="adj1" fmla="val -1613"/>
              <a:gd name="adj2" fmla="val 7638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Search in trusted sources?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651900" y="1152475"/>
            <a:ext cx="7840200" cy="509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b="1">
                <a:solidFill>
                  <a:schemeClr val="dk1"/>
                </a:solidFill>
              </a:rPr>
              <a:t>Comment faciliter l’investigation de sources très hétérogènes ?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Problématique &amp; approche</a:t>
            </a:r>
            <a:endParaRPr sz="3600"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l="67608" t="40635" r="7398"/>
          <a:stretch/>
        </p:blipFill>
        <p:spPr>
          <a:xfrm>
            <a:off x="6819900" y="3200400"/>
            <a:ext cx="14569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3">
            <a:alphaModFix/>
          </a:blip>
          <a:srcRect l="50980" t="40635" r="31699"/>
          <a:stretch/>
        </p:blipFill>
        <p:spPr>
          <a:xfrm>
            <a:off x="5120100" y="3200400"/>
            <a:ext cx="1009650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 l="28759" t="40635" r="49285"/>
          <a:stretch/>
        </p:blipFill>
        <p:spPr>
          <a:xfrm>
            <a:off x="2886075" y="3200400"/>
            <a:ext cx="1279876" cy="17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l="6698" t="40635" r="71345"/>
          <a:stretch/>
        </p:blipFill>
        <p:spPr>
          <a:xfrm>
            <a:off x="1209675" y="3200400"/>
            <a:ext cx="1279876" cy="17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/>
          <p:nvPr/>
        </p:nvSpPr>
        <p:spPr>
          <a:xfrm>
            <a:off x="1892250" y="1892875"/>
            <a:ext cx="5359500" cy="1018200"/>
          </a:xfrm>
          <a:prstGeom prst="wedgeEllipseCallout">
            <a:avLst>
              <a:gd name="adj1" fmla="val 299"/>
              <a:gd name="adj2" fmla="val 91438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ConnectionStudio !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2310</Words>
  <Application>Microsoft Macintosh PowerPoint</Application>
  <PresentationFormat>Affichage à l'écran (16:9)</PresentationFormat>
  <Paragraphs>400</Paragraphs>
  <Slides>61</Slides>
  <Notes>61</Notes>
  <HiddenSlides>19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5" baseType="lpstr">
      <vt:lpstr>Arial</vt:lpstr>
      <vt:lpstr>Roboto</vt:lpstr>
      <vt:lpstr>Courier New</vt:lpstr>
      <vt:lpstr>Simple Light</vt:lpstr>
      <vt:lpstr>Intelligence Artificielle  un outil au service de l’investigation</vt:lpstr>
      <vt:lpstr>Qui sommes nous ?</vt:lpstr>
      <vt:lpstr>L’équipe CEDAR</vt:lpstr>
      <vt:lpstr>Organisation de l’atelier</vt:lpstr>
      <vt:lpstr>Contexte</vt:lpstr>
      <vt:lpstr>Problématique &amp; approche</vt:lpstr>
      <vt:lpstr>Problématique &amp; approche</vt:lpstr>
      <vt:lpstr>Problématique &amp; approche</vt:lpstr>
      <vt:lpstr>Problématique &amp; approche</vt:lpstr>
      <vt:lpstr>Problématique &amp; approche</vt:lpstr>
      <vt:lpstr>Problématique &amp; approche</vt:lpstr>
      <vt:lpstr>ConnectionStudio</vt:lpstr>
      <vt:lpstr>Problématique &amp; approche</vt:lpstr>
      <vt:lpstr>ConnectionStudio</vt:lpstr>
      <vt:lpstr>Introduction aux données : CAC40</vt:lpstr>
      <vt:lpstr>Présentation PowerPoint</vt:lpstr>
      <vt:lpstr>Graphe</vt:lpstr>
      <vt:lpstr>Extraction d’entités </vt:lpstr>
      <vt:lpstr>Annotation sémantique</vt:lpstr>
      <vt:lpstr>Chargement des sources de données</vt:lpstr>
      <vt:lpstr>Introduction aux données : CAC40</vt:lpstr>
      <vt:lpstr>Présentation PowerPoint</vt:lpstr>
      <vt:lpstr>Visualisation 1 : statistiques</vt:lpstr>
      <vt:lpstr>Visualisation 1 : statistiques</vt:lpstr>
      <vt:lpstr>Visualisation 1 : statistiques</vt:lpstr>
      <vt:lpstr>Visualisation 1 : statistiques</vt:lpstr>
      <vt:lpstr>Visualisation 1 : statistiques</vt:lpstr>
      <vt:lpstr>Visualisation 1 : statistiques</vt:lpstr>
      <vt:lpstr>Visualisation 2 : structure d’un fichier</vt:lpstr>
      <vt:lpstr>Visualisation 2 : structure d’un fichier</vt:lpstr>
      <vt:lpstr>Visualisation 2 : structure d’un fichier</vt:lpstr>
      <vt:lpstr>Visualisation 2 : structure d’un fichier</vt:lpstr>
      <vt:lpstr>Présentation PowerPoint</vt:lpstr>
      <vt:lpstr>Requêtes</vt:lpstr>
      <vt:lpstr>Requêtes</vt:lpstr>
      <vt:lpstr>Requête 1 : Connexions entre entités </vt:lpstr>
      <vt:lpstr>Requête 1 : Connexions entre entités </vt:lpstr>
      <vt:lpstr>Requête 1 : Connexions entre entités </vt:lpstr>
      <vt:lpstr>Conflits d’intérêts dans le bio-médical</vt:lpstr>
      <vt:lpstr>Requête 2 : recherche par mots-clés </vt:lpstr>
      <vt:lpstr>Requête 2 : recherche par mots-clés </vt:lpstr>
      <vt:lpstr>Requête 2 : recherche par mots-clés </vt:lpstr>
      <vt:lpstr>Requête 2 : recherche par mots-clés </vt:lpstr>
      <vt:lpstr>Requête 2 : recherche par mots-clés </vt:lpstr>
      <vt:lpstr>Requête 2 : recherche par mots-clés </vt:lpstr>
      <vt:lpstr>Requête 3 : Requêtes utilisateur</vt:lpstr>
      <vt:lpstr>Requête 3 : Requêtes utilisateur</vt:lpstr>
      <vt:lpstr>Requête 3 : Requêtes utilisateur</vt:lpstr>
      <vt:lpstr>Requête 3 : Requêtes utilisateur</vt:lpstr>
      <vt:lpstr>Requête 3 : Requêtes utilisateur</vt:lpstr>
      <vt:lpstr>Présentation PowerPoint</vt:lpstr>
      <vt:lpstr>Nettoyage : politiques d’extraction</vt:lpstr>
      <vt:lpstr>Nettoyage : politiques d’extraction</vt:lpstr>
      <vt:lpstr>Nettoyage : modification des valeurs</vt:lpstr>
      <vt:lpstr>Nettoyage : modification des valeurs</vt:lpstr>
      <vt:lpstr>Nettoyage : modification des valeurs</vt:lpstr>
      <vt:lpstr>Scénario : HATVP &amp; CAC40</vt:lpstr>
      <vt:lpstr>Scénario : HATVP &amp; CAC40</vt:lpstr>
      <vt:lpstr>Scénario : HATVP &amp; CAC40</vt:lpstr>
      <vt:lpstr>Scénario : HATVP &amp; CAC40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1</cp:revision>
  <dcterms:modified xsi:type="dcterms:W3CDTF">2025-09-06T07:52:27Z</dcterms:modified>
</cp:coreProperties>
</file>